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216"/>
    <p:restoredTop sz="94555"/>
  </p:normalViewPr>
  <p:slideViewPr>
    <p:cSldViewPr snapToGrid="0" snapToObjects="1">
      <p:cViewPr varScale="1">
        <p:scale>
          <a:sx n="62" d="100"/>
          <a:sy n="62" d="100"/>
        </p:scale>
        <p:origin x="936" y="7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34166" y="3226831"/>
            <a:ext cx="6920164"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7th October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7779" y="1309202"/>
            <a:ext cx="278281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confess</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4180528"/>
            <a:ext cx="6295777" cy="157992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someone confesses to doing something, usually something wrong, they admit that they did it.</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Jerry wanted to </a:t>
            </a:r>
            <a:r>
              <a:rPr lang="en-GB" b="1" dirty="0"/>
              <a:t>confess</a:t>
            </a:r>
            <a:r>
              <a:rPr lang="en-GB" dirty="0"/>
              <a:t> he didn’t do his homework.</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con-fess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39678444"/>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progress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truthfully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profess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address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reluctantly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65FFAE6A-B231-108F-9646-348C4907AFC1}"/>
              </a:ext>
            </a:extLst>
          </p:cNvPr>
          <p:cNvPicPr>
            <a:picLocks noChangeAspect="1"/>
          </p:cNvPicPr>
          <p:nvPr/>
        </p:nvPicPr>
        <p:blipFill>
          <a:blip r:embed="rId4"/>
          <a:stretch>
            <a:fillRect/>
          </a:stretch>
        </p:blipFill>
        <p:spPr>
          <a:xfrm>
            <a:off x="8472945" y="2581916"/>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30036" y="1309202"/>
            <a:ext cx="335829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complain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5613" y="4353864"/>
            <a:ext cx="8076099"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complain about a situation, you say that you are not satisfied with it.</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began </a:t>
            </a:r>
            <a:r>
              <a:rPr lang="en-GB" b="1" dirty="0"/>
              <a:t>complain</a:t>
            </a:r>
            <a:r>
              <a:rPr lang="en-GB" dirty="0"/>
              <a:t> about getting homework.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com-plain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6801404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FA9CB217-9764-8CE4-B099-A0EAB23CCB83}"/>
              </a:ext>
            </a:extLst>
          </p:cNvPr>
          <p:cNvPicPr>
            <a:picLocks noChangeAspect="1"/>
          </p:cNvPicPr>
          <p:nvPr/>
        </p:nvPicPr>
        <p:blipFill>
          <a:blip r:embed="rId4"/>
          <a:stretch>
            <a:fillRect/>
          </a:stretch>
        </p:blipFill>
        <p:spPr>
          <a:xfrm>
            <a:off x="8848814" y="265899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78904" y="1309202"/>
            <a:ext cx="326050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opposite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530561"/>
            <a:ext cx="748075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one thing is opposite another, it is on the other side of a space from it.</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sat </a:t>
            </a:r>
            <a:r>
              <a:rPr lang="en-GB" b="1" dirty="0"/>
              <a:t>opposite</a:t>
            </a:r>
            <a:r>
              <a:rPr lang="en-GB" dirty="0"/>
              <a:t> each other for the activity.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op-po-site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88815969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differing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agreeing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reversed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similar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04CD235C-C031-F7E0-6CFE-3DB9E1B21D20}"/>
              </a:ext>
            </a:extLst>
          </p:cNvPr>
          <p:cNvPicPr>
            <a:picLocks noChangeAspect="1"/>
          </p:cNvPicPr>
          <p:nvPr/>
        </p:nvPicPr>
        <p:blipFill>
          <a:blip r:embed="rId4"/>
          <a:stretch>
            <a:fillRect/>
          </a:stretch>
        </p:blipFill>
        <p:spPr>
          <a:xfrm>
            <a:off x="8819973"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5137" y="1309202"/>
            <a:ext cx="260808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private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4139389"/>
            <a:ext cx="6963282"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Your private thoughts or feelings are ones that you do not talk about to other people.</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Dawn kept her test marks </a:t>
            </a:r>
            <a:r>
              <a:rPr lang="en-GB" b="1" dirty="0"/>
              <a:t>private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pri-vate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79607969"/>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confidential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discreetly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secret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exclusevly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45085ED8-75D1-70D1-175C-3505C248DB64}"/>
              </a:ext>
            </a:extLst>
          </p:cNvPr>
          <p:cNvPicPr>
            <a:picLocks noChangeAspect="1"/>
          </p:cNvPicPr>
          <p:nvPr/>
        </p:nvPicPr>
        <p:blipFill>
          <a:blip r:embed="rId4"/>
          <a:stretch>
            <a:fillRect/>
          </a:stretch>
        </p:blipFill>
        <p:spPr>
          <a:xfrm>
            <a:off x="8685992" y="28369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88732" y="1339979"/>
            <a:ext cx="2014975"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route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4498544"/>
            <a:ext cx="5813089"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route is a way from one place to another.</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Oldfield showed the class the </a:t>
            </a:r>
            <a:r>
              <a:rPr lang="en-GB" sz="4000" b="1" dirty="0">
                <a:latin typeface="Gill Sans MT" panose="020B0502020104020203" pitchFamily="34" charset="77"/>
              </a:rPr>
              <a:t>route</a:t>
            </a:r>
            <a:r>
              <a:rPr lang="en-GB" sz="4000" dirty="0">
                <a:latin typeface="Gill Sans MT" panose="020B0502020104020203" pitchFamily="34" charset="77"/>
              </a:rPr>
              <a:t> to the library.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route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4190642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passage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fruit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scenic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E94E038D-3F54-8BCE-1F4D-4D32159D90FD}"/>
              </a:ext>
            </a:extLst>
          </p:cNvPr>
          <p:cNvPicPr>
            <a:picLocks noChangeAspect="1"/>
          </p:cNvPicPr>
          <p:nvPr/>
        </p:nvPicPr>
        <p:blipFill>
          <a:blip r:embed="rId4"/>
          <a:stretch>
            <a:fillRect/>
          </a:stretch>
        </p:blipFill>
        <p:spPr>
          <a:xfrm>
            <a:off x="8314093" y="2820836"/>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0424487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grumble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elderly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frown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gusty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9266119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confess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opposite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complain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route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9894848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grumble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frown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festival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elderly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gusty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52172921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an organized series of events such as musical concerts or drama productions.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 they complain about something in a bad-tempered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You use *** as a polite way of saying that someone is 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 winds are very strong and irregular.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When someone ***, their eyebrows become drawn together, because they are annoyed, worried, or puzzled, or because they are concentrating.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DCB16CEC-53DE-4BAF-11F0-5C65254D5906}"/>
              </a:ext>
            </a:extLst>
          </p:cNvPr>
          <p:cNvPicPr>
            <a:picLocks noChangeAspect="1"/>
          </p:cNvPicPr>
          <p:nvPr/>
        </p:nvPicPr>
        <p:blipFill>
          <a:blip r:embed="rId5"/>
          <a:stretch>
            <a:fillRect/>
          </a:stretch>
        </p:blipFill>
        <p:spPr>
          <a:xfrm>
            <a:off x="11206717" y="3968376"/>
            <a:ext cx="908424" cy="908424"/>
          </a:xfrm>
          <a:prstGeom prst="rect">
            <a:avLst/>
          </a:prstGeom>
        </p:spPr>
      </p:pic>
      <p:pic>
        <p:nvPicPr>
          <p:cNvPr id="10" name="Picture 9">
            <a:extLst>
              <a:ext uri="{FF2B5EF4-FFF2-40B4-BE49-F238E27FC236}">
                <a16:creationId xmlns:a16="http://schemas.microsoft.com/office/drawing/2014/main" id="{B6F68B55-3B52-9341-3E7D-4DA3D3B5A0A9}"/>
              </a:ext>
            </a:extLst>
          </p:cNvPr>
          <p:cNvPicPr>
            <a:picLocks noChangeAspect="1"/>
          </p:cNvPicPr>
          <p:nvPr/>
        </p:nvPicPr>
        <p:blipFill>
          <a:blip r:embed="rId6"/>
          <a:stretch>
            <a:fillRect/>
          </a:stretch>
        </p:blipFill>
        <p:spPr>
          <a:xfrm>
            <a:off x="11019893" y="8058398"/>
            <a:ext cx="888378" cy="888378"/>
          </a:xfrm>
          <a:prstGeom prst="rect">
            <a:avLst/>
          </a:prstGeom>
        </p:spPr>
      </p:pic>
      <p:pic>
        <p:nvPicPr>
          <p:cNvPr id="11" name="Picture 10">
            <a:extLst>
              <a:ext uri="{FF2B5EF4-FFF2-40B4-BE49-F238E27FC236}">
                <a16:creationId xmlns:a16="http://schemas.microsoft.com/office/drawing/2014/main" id="{DA7C57FE-23B9-4961-9AAD-48751746C675}"/>
              </a:ext>
            </a:extLst>
          </p:cNvPr>
          <p:cNvPicPr>
            <a:picLocks noChangeAspect="1"/>
          </p:cNvPicPr>
          <p:nvPr/>
        </p:nvPicPr>
        <p:blipFill>
          <a:blip r:embed="rId7"/>
          <a:stretch>
            <a:fillRect/>
          </a:stretch>
        </p:blipFill>
        <p:spPr>
          <a:xfrm>
            <a:off x="11138226" y="2799045"/>
            <a:ext cx="872565" cy="872565"/>
          </a:xfrm>
          <a:prstGeom prst="rect">
            <a:avLst/>
          </a:prstGeom>
        </p:spPr>
      </p:pic>
      <p:pic>
        <p:nvPicPr>
          <p:cNvPr id="12" name="Picture 11">
            <a:extLst>
              <a:ext uri="{FF2B5EF4-FFF2-40B4-BE49-F238E27FC236}">
                <a16:creationId xmlns:a16="http://schemas.microsoft.com/office/drawing/2014/main" id="{9EF14A51-14CD-8994-66A9-EC8C62D1D997}"/>
              </a:ext>
            </a:extLst>
          </p:cNvPr>
          <p:cNvPicPr>
            <a:picLocks noChangeAspect="1"/>
          </p:cNvPicPr>
          <p:nvPr/>
        </p:nvPicPr>
        <p:blipFill>
          <a:blip r:embed="rId8"/>
          <a:stretch>
            <a:fillRect/>
          </a:stretch>
        </p:blipFill>
        <p:spPr>
          <a:xfrm>
            <a:off x="10991565" y="5173566"/>
            <a:ext cx="1123576" cy="1123576"/>
          </a:xfrm>
          <a:prstGeom prst="rect">
            <a:avLst/>
          </a:prstGeom>
        </p:spPr>
      </p:pic>
      <p:pic>
        <p:nvPicPr>
          <p:cNvPr id="15" name="Picture 14">
            <a:extLst>
              <a:ext uri="{FF2B5EF4-FFF2-40B4-BE49-F238E27FC236}">
                <a16:creationId xmlns:a16="http://schemas.microsoft.com/office/drawing/2014/main" id="{FFE94502-0B8E-1C79-A67A-77916223F46A}"/>
              </a:ext>
            </a:extLst>
          </p:cNvPr>
          <p:cNvPicPr>
            <a:picLocks noChangeAspect="1"/>
          </p:cNvPicPr>
          <p:nvPr/>
        </p:nvPicPr>
        <p:blipFill>
          <a:blip r:embed="rId9"/>
          <a:stretch>
            <a:fillRect/>
          </a:stretch>
        </p:blipFill>
        <p:spPr>
          <a:xfrm>
            <a:off x="10991565" y="6679038"/>
            <a:ext cx="888379" cy="88837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320436146"/>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confess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complain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opposite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private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route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87029456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one thing is *** another, it is on the other side of a space from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about a situation, you say that you are not satisfied with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Your *** thoughts or feelings are ones that you do not talk about to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is a way from one place to another.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someone *** to doing something, usually something wrong, they admit that they did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853DD202-ED3C-517D-C0A7-04022139446B}"/>
              </a:ext>
            </a:extLst>
          </p:cNvPr>
          <p:cNvPicPr>
            <a:picLocks noChangeAspect="1"/>
          </p:cNvPicPr>
          <p:nvPr/>
        </p:nvPicPr>
        <p:blipFill>
          <a:blip r:embed="rId5"/>
          <a:stretch>
            <a:fillRect/>
          </a:stretch>
        </p:blipFill>
        <p:spPr>
          <a:xfrm>
            <a:off x="10997991" y="7912847"/>
            <a:ext cx="1033929" cy="1033929"/>
          </a:xfrm>
          <a:prstGeom prst="rect">
            <a:avLst/>
          </a:prstGeom>
        </p:spPr>
      </p:pic>
      <p:pic>
        <p:nvPicPr>
          <p:cNvPr id="10" name="Picture 9">
            <a:extLst>
              <a:ext uri="{FF2B5EF4-FFF2-40B4-BE49-F238E27FC236}">
                <a16:creationId xmlns:a16="http://schemas.microsoft.com/office/drawing/2014/main" id="{E6D4A727-4927-1D47-1DEF-2A20CC550B68}"/>
              </a:ext>
            </a:extLst>
          </p:cNvPr>
          <p:cNvPicPr>
            <a:picLocks noChangeAspect="1"/>
          </p:cNvPicPr>
          <p:nvPr/>
        </p:nvPicPr>
        <p:blipFill>
          <a:blip r:embed="rId6"/>
          <a:stretch>
            <a:fillRect/>
          </a:stretch>
        </p:blipFill>
        <p:spPr>
          <a:xfrm>
            <a:off x="11117799" y="3920565"/>
            <a:ext cx="956235" cy="956235"/>
          </a:xfrm>
          <a:prstGeom prst="rect">
            <a:avLst/>
          </a:prstGeom>
        </p:spPr>
      </p:pic>
      <p:pic>
        <p:nvPicPr>
          <p:cNvPr id="11" name="Picture 10">
            <a:extLst>
              <a:ext uri="{FF2B5EF4-FFF2-40B4-BE49-F238E27FC236}">
                <a16:creationId xmlns:a16="http://schemas.microsoft.com/office/drawing/2014/main" id="{09707ACD-7CEF-2006-4159-FF3332C1549C}"/>
              </a:ext>
            </a:extLst>
          </p:cNvPr>
          <p:cNvPicPr>
            <a:picLocks noChangeAspect="1"/>
          </p:cNvPicPr>
          <p:nvPr/>
        </p:nvPicPr>
        <p:blipFill>
          <a:blip r:embed="rId7"/>
          <a:stretch>
            <a:fillRect/>
          </a:stretch>
        </p:blipFill>
        <p:spPr>
          <a:xfrm>
            <a:off x="11025163" y="2477893"/>
            <a:ext cx="1141506" cy="1141506"/>
          </a:xfrm>
          <a:prstGeom prst="rect">
            <a:avLst/>
          </a:prstGeom>
        </p:spPr>
      </p:pic>
      <p:pic>
        <p:nvPicPr>
          <p:cNvPr id="12" name="Picture 11">
            <a:extLst>
              <a:ext uri="{FF2B5EF4-FFF2-40B4-BE49-F238E27FC236}">
                <a16:creationId xmlns:a16="http://schemas.microsoft.com/office/drawing/2014/main" id="{4985751D-4549-DE58-7763-5C3963BFE4CF}"/>
              </a:ext>
            </a:extLst>
          </p:cNvPr>
          <p:cNvPicPr>
            <a:picLocks noChangeAspect="1"/>
          </p:cNvPicPr>
          <p:nvPr/>
        </p:nvPicPr>
        <p:blipFill>
          <a:blip r:embed="rId8"/>
          <a:stretch>
            <a:fillRect/>
          </a:stretch>
        </p:blipFill>
        <p:spPr>
          <a:xfrm>
            <a:off x="10997991" y="6759615"/>
            <a:ext cx="783042" cy="783042"/>
          </a:xfrm>
          <a:prstGeom prst="rect">
            <a:avLst/>
          </a:prstGeom>
        </p:spPr>
      </p:pic>
      <p:pic>
        <p:nvPicPr>
          <p:cNvPr id="15" name="Picture 14">
            <a:extLst>
              <a:ext uri="{FF2B5EF4-FFF2-40B4-BE49-F238E27FC236}">
                <a16:creationId xmlns:a16="http://schemas.microsoft.com/office/drawing/2014/main" id="{DBF03C58-053E-1D1F-5360-71D07F535F95}"/>
              </a:ext>
            </a:extLst>
          </p:cNvPr>
          <p:cNvPicPr>
            <a:picLocks noChangeAspect="1"/>
          </p:cNvPicPr>
          <p:nvPr/>
        </p:nvPicPr>
        <p:blipFill>
          <a:blip r:embed="rId9"/>
          <a:stretch>
            <a:fillRect/>
          </a:stretch>
        </p:blipFill>
        <p:spPr>
          <a:xfrm>
            <a:off x="11168906" y="5252588"/>
            <a:ext cx="905128" cy="90512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96575" y="3993661"/>
            <a:ext cx="18049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frown</a:t>
            </a:r>
            <a:endParaRPr dirty="0">
              <a:latin typeface="Gill Sans MT" panose="020B0502020104020203" pitchFamily="34" charset="77"/>
            </a:endParaRPr>
          </a:p>
        </p:txBody>
      </p:sp>
      <p:sp>
        <p:nvSpPr>
          <p:cNvPr id="135" name="spare"/>
          <p:cNvSpPr txBox="1"/>
          <p:nvPr/>
        </p:nvSpPr>
        <p:spPr>
          <a:xfrm>
            <a:off x="2801161" y="4824209"/>
            <a:ext cx="21544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festival</a:t>
            </a:r>
            <a:endParaRPr b="1" dirty="0">
              <a:latin typeface="Gill Sans MT" panose="020B0502020104020203" pitchFamily="34" charset="77"/>
              <a:sym typeface="American Typewriter"/>
            </a:endParaRPr>
          </a:p>
        </p:txBody>
      </p:sp>
      <p:sp>
        <p:nvSpPr>
          <p:cNvPr id="136" name="chipped"/>
          <p:cNvSpPr txBox="1"/>
          <p:nvPr/>
        </p:nvSpPr>
        <p:spPr>
          <a:xfrm>
            <a:off x="2746693" y="5769060"/>
            <a:ext cx="210474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elderly</a:t>
            </a:r>
            <a:endParaRPr dirty="0">
              <a:latin typeface="Gill Sans MT" panose="020B0502020104020203" pitchFamily="34" charset="77"/>
            </a:endParaRPr>
          </a:p>
        </p:txBody>
      </p:sp>
      <p:sp>
        <p:nvSpPr>
          <p:cNvPr id="137" name="lift"/>
          <p:cNvSpPr txBox="1"/>
          <p:nvPr/>
        </p:nvSpPr>
        <p:spPr>
          <a:xfrm>
            <a:off x="2972720" y="6639612"/>
            <a:ext cx="16526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gusty</a:t>
            </a:r>
            <a:endParaRPr dirty="0">
              <a:latin typeface="Gill Sans MT" panose="020B0502020104020203" pitchFamily="34" charset="77"/>
            </a:endParaRPr>
          </a:p>
        </p:txBody>
      </p:sp>
      <p:sp>
        <p:nvSpPr>
          <p:cNvPr id="138" name="mutter"/>
          <p:cNvSpPr txBox="1"/>
          <p:nvPr/>
        </p:nvSpPr>
        <p:spPr>
          <a:xfrm>
            <a:off x="7815958" y="3961911"/>
            <a:ext cx="28004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complain</a:t>
            </a:r>
            <a:endParaRPr b="1" dirty="0">
              <a:latin typeface="Gill Sans MT" panose="020B0502020104020203" pitchFamily="34" charset="77"/>
              <a:sym typeface="American Typewriter"/>
            </a:endParaRPr>
          </a:p>
        </p:txBody>
      </p:sp>
      <p:sp>
        <p:nvSpPr>
          <p:cNvPr id="139" name="unveil"/>
          <p:cNvSpPr txBox="1"/>
          <p:nvPr/>
        </p:nvSpPr>
        <p:spPr>
          <a:xfrm>
            <a:off x="8115370" y="5755144"/>
            <a:ext cx="217687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private</a:t>
            </a:r>
            <a:endParaRPr dirty="0">
              <a:latin typeface="Gill Sans MT" panose="020B0502020104020203" pitchFamily="34" charset="77"/>
              <a:sym typeface="American Typewriter"/>
            </a:endParaRPr>
          </a:p>
        </p:txBody>
      </p:sp>
      <p:sp>
        <p:nvSpPr>
          <p:cNvPr id="140" name="tolerate"/>
          <p:cNvSpPr txBox="1"/>
          <p:nvPr/>
        </p:nvSpPr>
        <p:spPr>
          <a:xfrm>
            <a:off x="8102092" y="3065958"/>
            <a:ext cx="222817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confess</a:t>
            </a:r>
            <a:endParaRPr dirty="0">
              <a:latin typeface="Gill Sans MT" panose="020B0502020104020203" pitchFamily="34" charset="77"/>
            </a:endParaRPr>
          </a:p>
        </p:txBody>
      </p:sp>
      <p:sp>
        <p:nvSpPr>
          <p:cNvPr id="141" name="fixation"/>
          <p:cNvSpPr txBox="1"/>
          <p:nvPr/>
        </p:nvSpPr>
        <p:spPr>
          <a:xfrm>
            <a:off x="7904928" y="4824210"/>
            <a:ext cx="262251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opposite</a:t>
            </a:r>
            <a:endParaRPr dirty="0">
              <a:latin typeface="Gill Sans MT" panose="020B0502020104020203" pitchFamily="34" charset="77"/>
            </a:endParaRPr>
          </a:p>
        </p:txBody>
      </p:sp>
      <p:sp>
        <p:nvSpPr>
          <p:cNvPr id="142" name="rustle"/>
          <p:cNvSpPr txBox="1"/>
          <p:nvPr/>
        </p:nvSpPr>
        <p:spPr>
          <a:xfrm>
            <a:off x="8352967" y="6620562"/>
            <a:ext cx="172643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route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461109" y="3094186"/>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grumble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3093" y="392844"/>
            <a:ext cx="850232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grumble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287250"/>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frown</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A77B9AC8-071E-F0F2-9F1C-BA6A11EC4ADE}"/>
              </a:ext>
            </a:extLst>
          </p:cNvPr>
          <p:cNvPicPr>
            <a:picLocks noChangeAspect="1"/>
          </p:cNvPicPr>
          <p:nvPr/>
        </p:nvPicPr>
        <p:blipFill>
          <a:blip r:embed="rId4"/>
          <a:stretch>
            <a:fillRect/>
          </a:stretch>
        </p:blipFill>
        <p:spPr>
          <a:xfrm>
            <a:off x="9285119" y="596181"/>
            <a:ext cx="3251200" cy="3251200"/>
          </a:xfrm>
          <a:prstGeom prst="rect">
            <a:avLst/>
          </a:prstGeom>
        </p:spPr>
      </p:pic>
      <p:pic>
        <p:nvPicPr>
          <p:cNvPr id="4" name="Picture 3">
            <a:extLst>
              <a:ext uri="{FF2B5EF4-FFF2-40B4-BE49-F238E27FC236}">
                <a16:creationId xmlns:a16="http://schemas.microsoft.com/office/drawing/2014/main" id="{1BE69A9C-F0CB-77B8-6FC1-9DD1E718C4C1}"/>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30241" y="564861"/>
            <a:ext cx="712053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festival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4796109"/>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elderly</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632AAA27-A65B-3B35-F2F9-E8099223DF92}"/>
              </a:ext>
            </a:extLst>
          </p:cNvPr>
          <p:cNvPicPr>
            <a:picLocks noChangeAspect="1"/>
          </p:cNvPicPr>
          <p:nvPr/>
        </p:nvPicPr>
        <p:blipFill>
          <a:blip r:embed="rId4"/>
          <a:stretch>
            <a:fillRect/>
          </a:stretch>
        </p:blipFill>
        <p:spPr>
          <a:xfrm>
            <a:off x="8898432" y="685828"/>
            <a:ext cx="3251200" cy="3251200"/>
          </a:xfrm>
          <a:prstGeom prst="rect">
            <a:avLst/>
          </a:prstGeom>
        </p:spPr>
      </p:pic>
      <p:pic>
        <p:nvPicPr>
          <p:cNvPr id="4" name="Picture 3">
            <a:extLst>
              <a:ext uri="{FF2B5EF4-FFF2-40B4-BE49-F238E27FC236}">
                <a16:creationId xmlns:a16="http://schemas.microsoft.com/office/drawing/2014/main" id="{EDB80EA6-59AF-8435-9625-183084081ABC}"/>
              </a:ext>
            </a:extLst>
          </p:cNvPr>
          <p:cNvPicPr>
            <a:picLocks noChangeAspect="1"/>
          </p:cNvPicPr>
          <p:nvPr/>
        </p:nvPicPr>
        <p:blipFill>
          <a:blip r:embed="rId5"/>
          <a:stretch>
            <a:fillRect/>
          </a:stretch>
        </p:blipFill>
        <p:spPr>
          <a:xfrm>
            <a:off x="550644" y="55226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36923" y="-301639"/>
            <a:ext cx="648575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gusty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36923" y="5633097"/>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confess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3AF76C7F-B3CF-8699-3A14-5B458DE5A68E}"/>
              </a:ext>
            </a:extLst>
          </p:cNvPr>
          <p:cNvPicPr>
            <a:picLocks noChangeAspect="1"/>
          </p:cNvPicPr>
          <p:nvPr/>
        </p:nvPicPr>
        <p:blipFill>
          <a:blip r:embed="rId4"/>
          <a:stretch>
            <a:fillRect/>
          </a:stretch>
        </p:blipFill>
        <p:spPr>
          <a:xfrm>
            <a:off x="8603629" y="607948"/>
            <a:ext cx="3251200" cy="3251200"/>
          </a:xfrm>
          <a:prstGeom prst="rect">
            <a:avLst/>
          </a:prstGeom>
        </p:spPr>
      </p:pic>
      <p:pic>
        <p:nvPicPr>
          <p:cNvPr id="4" name="Picture 3">
            <a:extLst>
              <a:ext uri="{FF2B5EF4-FFF2-40B4-BE49-F238E27FC236}">
                <a16:creationId xmlns:a16="http://schemas.microsoft.com/office/drawing/2014/main" id="{36B5723A-6E11-4E50-F391-8614E67C1EA4}"/>
              </a:ext>
            </a:extLst>
          </p:cNvPr>
          <p:cNvPicPr>
            <a:picLocks noChangeAspect="1"/>
          </p:cNvPicPr>
          <p:nvPr/>
        </p:nvPicPr>
        <p:blipFill>
          <a:blip r:embed="rId5"/>
          <a:stretch>
            <a:fillRect/>
          </a:stretch>
        </p:blipFill>
        <p:spPr>
          <a:xfrm>
            <a:off x="781866" y="5737336"/>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6780" y="675694"/>
            <a:ext cx="782265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complain</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427005"/>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opposite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D3E36404-7637-1C1F-FDDA-FEEC6C535911}"/>
              </a:ext>
            </a:extLst>
          </p:cNvPr>
          <p:cNvPicPr>
            <a:picLocks noChangeAspect="1"/>
          </p:cNvPicPr>
          <p:nvPr/>
        </p:nvPicPr>
        <p:blipFill>
          <a:blip r:embed="rId4"/>
          <a:stretch>
            <a:fillRect/>
          </a:stretch>
        </p:blipFill>
        <p:spPr>
          <a:xfrm>
            <a:off x="9319434" y="602862"/>
            <a:ext cx="3251200" cy="3251200"/>
          </a:xfrm>
          <a:prstGeom prst="rect">
            <a:avLst/>
          </a:prstGeom>
        </p:spPr>
      </p:pic>
      <p:pic>
        <p:nvPicPr>
          <p:cNvPr id="4" name="Picture 3">
            <a:extLst>
              <a:ext uri="{FF2B5EF4-FFF2-40B4-BE49-F238E27FC236}">
                <a16:creationId xmlns:a16="http://schemas.microsoft.com/office/drawing/2014/main" id="{D1937856-D99E-6421-9BC8-1E3F0DE3DCA8}"/>
              </a:ext>
            </a:extLst>
          </p:cNvPr>
          <p:cNvPicPr>
            <a:picLocks noChangeAspect="1"/>
          </p:cNvPicPr>
          <p:nvPr/>
        </p:nvPicPr>
        <p:blipFill>
          <a:blip r:embed="rId5"/>
          <a:stretch>
            <a:fillRect/>
          </a:stretch>
        </p:blipFill>
        <p:spPr>
          <a:xfrm>
            <a:off x="414737" y="5681204"/>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299186"/>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private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092666"/>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route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2A6BE302-4B0E-E34C-D217-42D7C93D5C8D}"/>
              </a:ext>
            </a:extLst>
          </p:cNvPr>
          <p:cNvPicPr>
            <a:picLocks noChangeAspect="1"/>
          </p:cNvPicPr>
          <p:nvPr/>
        </p:nvPicPr>
        <p:blipFill>
          <a:blip r:embed="rId4"/>
          <a:stretch>
            <a:fillRect/>
          </a:stretch>
        </p:blipFill>
        <p:spPr>
          <a:xfrm>
            <a:off x="9057608" y="602862"/>
            <a:ext cx="3251200" cy="3251200"/>
          </a:xfrm>
          <a:prstGeom prst="rect">
            <a:avLst/>
          </a:prstGeom>
        </p:spPr>
      </p:pic>
      <p:pic>
        <p:nvPicPr>
          <p:cNvPr id="4" name="Picture 3">
            <a:extLst>
              <a:ext uri="{FF2B5EF4-FFF2-40B4-BE49-F238E27FC236}">
                <a16:creationId xmlns:a16="http://schemas.microsoft.com/office/drawing/2014/main" id="{A64451DD-A088-C1C3-644F-11A7C4DBE4A0}"/>
              </a:ext>
            </a:extLst>
          </p:cNvPr>
          <p:cNvPicPr>
            <a:picLocks noChangeAspect="1"/>
          </p:cNvPicPr>
          <p:nvPr/>
        </p:nvPicPr>
        <p:blipFill>
          <a:blip r:embed="rId5"/>
          <a:stretch>
            <a:fillRect/>
          </a:stretch>
        </p:blipFill>
        <p:spPr>
          <a:xfrm>
            <a:off x="863571" y="575329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48299" y="741137"/>
            <a:ext cx="80021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grumble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752" y="561691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frown</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D06B8EF-D090-98AB-E325-A7214C2A8E2A}"/>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5" name="Picture 4">
            <a:extLst>
              <a:ext uri="{FF2B5EF4-FFF2-40B4-BE49-F238E27FC236}">
                <a16:creationId xmlns:a16="http://schemas.microsoft.com/office/drawing/2014/main" id="{904A1EAC-C6C6-789C-8AA7-A3B742F711C7}"/>
              </a:ext>
            </a:extLst>
          </p:cNvPr>
          <p:cNvPicPr>
            <a:picLocks noChangeAspect="1"/>
          </p:cNvPicPr>
          <p:nvPr/>
        </p:nvPicPr>
        <p:blipFill>
          <a:blip r:embed="rId5"/>
          <a:stretch>
            <a:fillRect/>
          </a:stretch>
        </p:blipFill>
        <p:spPr>
          <a:xfrm>
            <a:off x="34980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56809" y="822956"/>
            <a:ext cx="6764672"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festival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0438" y="5462765"/>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elderly</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F340C412-25FE-6759-0CF8-9C71A7BA9042}"/>
              </a:ext>
            </a:extLst>
          </p:cNvPr>
          <p:cNvPicPr>
            <a:picLocks noChangeAspect="1"/>
          </p:cNvPicPr>
          <p:nvPr/>
        </p:nvPicPr>
        <p:blipFill>
          <a:blip r:embed="rId4"/>
          <a:stretch>
            <a:fillRect/>
          </a:stretch>
        </p:blipFill>
        <p:spPr>
          <a:xfrm>
            <a:off x="8915203" y="678292"/>
            <a:ext cx="3251200" cy="3251200"/>
          </a:xfrm>
          <a:prstGeom prst="rect">
            <a:avLst/>
          </a:prstGeom>
        </p:spPr>
      </p:pic>
      <p:pic>
        <p:nvPicPr>
          <p:cNvPr id="6" name="Picture 5">
            <a:extLst>
              <a:ext uri="{FF2B5EF4-FFF2-40B4-BE49-F238E27FC236}">
                <a16:creationId xmlns:a16="http://schemas.microsoft.com/office/drawing/2014/main" id="{67BFCE1C-A293-8EF1-0664-612309FD99BB}"/>
              </a:ext>
            </a:extLst>
          </p:cNvPr>
          <p:cNvPicPr>
            <a:picLocks noChangeAspect="1"/>
          </p:cNvPicPr>
          <p:nvPr/>
        </p:nvPicPr>
        <p:blipFill>
          <a:blip r:embed="rId5"/>
          <a:stretch>
            <a:fillRect/>
          </a:stretch>
        </p:blipFill>
        <p:spPr>
          <a:xfrm>
            <a:off x="485931" y="5462765"/>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4309" y="-58957"/>
            <a:ext cx="735618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gusty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742882"/>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confess</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4FE82ADF-45A6-02FD-CDD9-0C99FEE0EDF9}"/>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6" name="Picture 5">
            <a:extLst>
              <a:ext uri="{FF2B5EF4-FFF2-40B4-BE49-F238E27FC236}">
                <a16:creationId xmlns:a16="http://schemas.microsoft.com/office/drawing/2014/main" id="{68AB2582-2F59-434C-9F90-E9310AC7DC9E}"/>
              </a:ext>
            </a:extLst>
          </p:cNvPr>
          <p:cNvPicPr>
            <a:picLocks noChangeAspect="1"/>
          </p:cNvPicPr>
          <p:nvPr/>
        </p:nvPicPr>
        <p:blipFill>
          <a:blip r:embed="rId5"/>
          <a:stretch>
            <a:fillRect/>
          </a:stretch>
        </p:blipFill>
        <p:spPr>
          <a:xfrm>
            <a:off x="535005" y="574288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271924" y="2274766"/>
            <a:ext cx="257763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grumble	</a:t>
            </a:r>
            <a:endParaRPr b="1" dirty="0">
              <a:latin typeface="Gill Sans MT" panose="020B0502020104020203" pitchFamily="34" charset="77"/>
              <a:sym typeface="American Typewriter"/>
            </a:endParaRPr>
          </a:p>
        </p:txBody>
      </p:sp>
      <p:sp>
        <p:nvSpPr>
          <p:cNvPr id="134" name="office"/>
          <p:cNvSpPr txBox="1"/>
          <p:nvPr/>
        </p:nvSpPr>
        <p:spPr>
          <a:xfrm>
            <a:off x="5658282" y="3183419"/>
            <a:ext cx="18049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frown</a:t>
            </a:r>
            <a:endParaRPr dirty="0">
              <a:latin typeface="Gill Sans MT" panose="020B0502020104020203" pitchFamily="34" charset="77"/>
            </a:endParaRPr>
          </a:p>
        </p:txBody>
      </p:sp>
      <p:sp>
        <p:nvSpPr>
          <p:cNvPr id="135" name="spare"/>
          <p:cNvSpPr txBox="1"/>
          <p:nvPr/>
        </p:nvSpPr>
        <p:spPr>
          <a:xfrm>
            <a:off x="5483542" y="4033018"/>
            <a:ext cx="215443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festival</a:t>
            </a:r>
            <a:endParaRPr b="1" dirty="0">
              <a:latin typeface="Gill Sans MT" panose="020B0502020104020203" pitchFamily="34" charset="77"/>
              <a:sym typeface="American Typewriter"/>
            </a:endParaRPr>
          </a:p>
        </p:txBody>
      </p:sp>
      <p:sp>
        <p:nvSpPr>
          <p:cNvPr id="136" name="chipped"/>
          <p:cNvSpPr txBox="1"/>
          <p:nvPr/>
        </p:nvSpPr>
        <p:spPr>
          <a:xfrm>
            <a:off x="5508399" y="4958818"/>
            <a:ext cx="210474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elderly</a:t>
            </a:r>
            <a:endParaRPr dirty="0">
              <a:latin typeface="Gill Sans MT" panose="020B0502020104020203" pitchFamily="34" charset="77"/>
            </a:endParaRPr>
          </a:p>
        </p:txBody>
      </p:sp>
      <p:sp>
        <p:nvSpPr>
          <p:cNvPr id="137" name="lift"/>
          <p:cNvSpPr txBox="1"/>
          <p:nvPr/>
        </p:nvSpPr>
        <p:spPr>
          <a:xfrm>
            <a:off x="5734423" y="5829370"/>
            <a:ext cx="16526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gusty</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50084" y="742893"/>
            <a:ext cx="9105058"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complain</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5796646"/>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opposite</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96C91009-4C0D-3A34-8989-140F26F6EA79}"/>
              </a:ext>
            </a:extLst>
          </p:cNvPr>
          <p:cNvPicPr>
            <a:picLocks noChangeAspect="1"/>
          </p:cNvPicPr>
          <p:nvPr/>
        </p:nvPicPr>
        <p:blipFill>
          <a:blip r:embed="rId4"/>
          <a:stretch>
            <a:fillRect/>
          </a:stretch>
        </p:blipFill>
        <p:spPr>
          <a:xfrm>
            <a:off x="9403791" y="685828"/>
            <a:ext cx="3251200" cy="3251200"/>
          </a:xfrm>
          <a:prstGeom prst="rect">
            <a:avLst/>
          </a:prstGeom>
        </p:spPr>
      </p:pic>
      <p:pic>
        <p:nvPicPr>
          <p:cNvPr id="6" name="Picture 5">
            <a:extLst>
              <a:ext uri="{FF2B5EF4-FFF2-40B4-BE49-F238E27FC236}">
                <a16:creationId xmlns:a16="http://schemas.microsoft.com/office/drawing/2014/main" id="{AB88CB6B-12B5-8F7D-0368-A4790F622A1A}"/>
              </a:ext>
            </a:extLst>
          </p:cNvPr>
          <p:cNvPicPr>
            <a:picLocks noChangeAspect="1"/>
          </p:cNvPicPr>
          <p:nvPr/>
        </p:nvPicPr>
        <p:blipFill>
          <a:blip r:embed="rId5"/>
          <a:stretch>
            <a:fillRect/>
          </a:stretch>
        </p:blipFill>
        <p:spPr>
          <a:xfrm>
            <a:off x="401291" y="5641354"/>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20222"/>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private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41859" y="5287250"/>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route</a:t>
            </a:r>
            <a:endParaRPr sz="115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503A12B6-A4F9-4F59-1C2D-EC61586813EF}"/>
              </a:ext>
            </a:extLst>
          </p:cNvPr>
          <p:cNvPicPr>
            <a:picLocks noChangeAspect="1"/>
          </p:cNvPicPr>
          <p:nvPr/>
        </p:nvPicPr>
        <p:blipFill>
          <a:blip r:embed="rId4"/>
          <a:stretch>
            <a:fillRect/>
          </a:stretch>
        </p:blipFill>
        <p:spPr>
          <a:xfrm>
            <a:off x="9168474" y="578561"/>
            <a:ext cx="3251200" cy="3251200"/>
          </a:xfrm>
          <a:prstGeom prst="rect">
            <a:avLst/>
          </a:prstGeom>
        </p:spPr>
      </p:pic>
      <p:pic>
        <p:nvPicPr>
          <p:cNvPr id="6" name="Picture 5">
            <a:extLst>
              <a:ext uri="{FF2B5EF4-FFF2-40B4-BE49-F238E27FC236}">
                <a16:creationId xmlns:a16="http://schemas.microsoft.com/office/drawing/2014/main" id="{D2E15E70-414F-180E-5F00-69F4B1A986F0}"/>
              </a:ext>
            </a:extLst>
          </p:cNvPr>
          <p:cNvPicPr>
            <a:picLocks noChangeAspect="1"/>
          </p:cNvPicPr>
          <p:nvPr/>
        </p:nvPicPr>
        <p:blipFill>
          <a:blip r:embed="rId5"/>
          <a:stretch>
            <a:fillRect/>
          </a:stretch>
        </p:blipFill>
        <p:spPr>
          <a:xfrm>
            <a:off x="689837" y="576822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60593" y="3418118"/>
            <a:ext cx="28004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complain</a:t>
            </a:r>
            <a:endParaRPr b="1" dirty="0">
              <a:latin typeface="Gill Sans MT" panose="020B0502020104020203" pitchFamily="34" charset="77"/>
              <a:sym typeface="American Typewriter"/>
            </a:endParaRPr>
          </a:p>
        </p:txBody>
      </p:sp>
      <p:sp>
        <p:nvSpPr>
          <p:cNvPr id="140" name="tolerate"/>
          <p:cNvSpPr txBox="1"/>
          <p:nvPr/>
        </p:nvSpPr>
        <p:spPr>
          <a:xfrm>
            <a:off x="5446721" y="2522165"/>
            <a:ext cx="222817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confess</a:t>
            </a:r>
            <a:endParaRPr dirty="0">
              <a:latin typeface="Gill Sans MT" panose="020B0502020104020203" pitchFamily="34" charset="77"/>
            </a:endParaRPr>
          </a:p>
        </p:txBody>
      </p:sp>
      <p:sp>
        <p:nvSpPr>
          <p:cNvPr id="141" name="fixation"/>
          <p:cNvSpPr txBox="1"/>
          <p:nvPr/>
        </p:nvSpPr>
        <p:spPr>
          <a:xfrm>
            <a:off x="5249561" y="4280417"/>
            <a:ext cx="262251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opposite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14047" y="5188117"/>
            <a:ext cx="217687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private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639283" y="5996646"/>
            <a:ext cx="172643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route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79887" y="1309202"/>
            <a:ext cx="30585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grumble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3" y="4151052"/>
            <a:ext cx="670592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grumbles, they complain about something in a bad-tempered way.</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began to </a:t>
            </a:r>
            <a:r>
              <a:rPr lang="en-GB" b="1" dirty="0"/>
              <a:t>grumble</a:t>
            </a:r>
            <a:r>
              <a:rPr lang="en-GB" dirty="0"/>
              <a:t> when play time ended.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grum-ble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06867976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compliment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gripe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reluctantly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9578CA78-9DBB-5B3A-AF3E-5DF2141D24E6}"/>
              </a:ext>
            </a:extLst>
          </p:cNvPr>
          <p:cNvPicPr>
            <a:picLocks noChangeAspect="1"/>
          </p:cNvPicPr>
          <p:nvPr/>
        </p:nvPicPr>
        <p:blipFill>
          <a:blip r:embed="rId3"/>
          <a:stretch>
            <a:fillRect/>
          </a:stretch>
        </p:blipFill>
        <p:spPr>
          <a:xfrm>
            <a:off x="8414288" y="2716571"/>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2625" y="1309202"/>
            <a:ext cx="227305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frown</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3973951"/>
            <a:ext cx="6320488" cy="2564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When someone frowns, their eyebrows become drawn together, because they are annoyed, worried, or puzzled, or because they are concentrating.</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Tar began to </a:t>
            </a:r>
            <a:r>
              <a:rPr lang="en-GB" b="1" dirty="0"/>
              <a:t>frown</a:t>
            </a:r>
            <a:r>
              <a:rPr lang="en-GB" dirty="0"/>
              <a:t> when the classroom was noisy.</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frown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51735652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grimace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smile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925EF43-62EF-A4E3-F87E-AD884F14B2BF}"/>
              </a:ext>
            </a:extLst>
          </p:cNvPr>
          <p:cNvPicPr>
            <a:picLocks noChangeAspect="1"/>
          </p:cNvPicPr>
          <p:nvPr/>
        </p:nvPicPr>
        <p:blipFill>
          <a:blip r:embed="rId3"/>
          <a:stretch>
            <a:fillRect/>
          </a:stretch>
        </p:blipFill>
        <p:spPr>
          <a:xfrm>
            <a:off x="8268992" y="287719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4067" y="1339979"/>
            <a:ext cx="2430153"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festival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created decorations for the school's </a:t>
            </a:r>
            <a:r>
              <a:rPr lang="en-GB" b="1" dirty="0"/>
              <a:t>festival</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fes-ti-val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37619066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fair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colourful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gala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annual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AF459D9-9F3A-11C1-65C1-55E996473A1B}"/>
              </a:ext>
            </a:extLst>
          </p:cNvPr>
          <p:cNvPicPr>
            <a:picLocks noChangeAspect="1"/>
          </p:cNvPicPr>
          <p:nvPr/>
        </p:nvPicPr>
        <p:blipFill>
          <a:blip r:embed="rId4"/>
          <a:stretch>
            <a:fillRect/>
          </a:stretch>
        </p:blipFill>
        <p:spPr>
          <a:xfrm>
            <a:off x="8848814" y="2877194"/>
            <a:ext cx="3251200" cy="3251200"/>
          </a:xfrm>
          <a:prstGeom prst="rect">
            <a:avLst/>
          </a:prstGeom>
        </p:spPr>
      </p:pic>
      <p:sp>
        <p:nvSpPr>
          <p:cNvPr id="4" name="TextBox 3">
            <a:extLst>
              <a:ext uri="{FF2B5EF4-FFF2-40B4-BE49-F238E27FC236}">
                <a16:creationId xmlns:a16="http://schemas.microsoft.com/office/drawing/2014/main" id="{1F5EB4A0-E3A7-9569-EC68-491CD93CB64B}"/>
              </a:ext>
            </a:extLst>
          </p:cNvPr>
          <p:cNvSpPr txBox="1"/>
          <p:nvPr/>
        </p:nvSpPr>
        <p:spPr>
          <a:xfrm>
            <a:off x="1075909" y="4191150"/>
            <a:ext cx="661393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festival is an organised series of events such as musical concerts or drama productions.</a:t>
            </a:r>
          </a:p>
        </p:txBody>
      </p:sp>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8356" y="1309202"/>
            <a:ext cx="256159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elderly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455794"/>
            <a:ext cx="7059173"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You use elderly as a polite way of saying that someone is old.</a:t>
            </a:r>
          </a:p>
        </p:txBody>
      </p:sp>
      <p:sp>
        <p:nvSpPr>
          <p:cNvPr id="155" name="The was a tear in Freddie’s new school jumper."/>
          <p:cNvSpPr txBox="1"/>
          <p:nvPr/>
        </p:nvSpPr>
        <p:spPr>
          <a:xfrm>
            <a:off x="0" y="637056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wrote letters to the </a:t>
            </a:r>
            <a:r>
              <a:rPr lang="en-GB" sz="4000" b="1" dirty="0">
                <a:latin typeface="Gill Sans MT" panose="020B0502020104020203" pitchFamily="34" charset="77"/>
              </a:rPr>
              <a:t>elderly</a:t>
            </a:r>
            <a:r>
              <a:rPr lang="en-GB" sz="4000" dirty="0">
                <a:latin typeface="Gill Sans MT" panose="020B0502020104020203" pitchFamily="34" charset="77"/>
              </a:rPr>
              <a:t> residents.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eld-er-ly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0785449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aged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retired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young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99F9CB6-2F2C-7312-BD40-94BBD52F522D}"/>
              </a:ext>
            </a:extLst>
          </p:cNvPr>
          <p:cNvPicPr>
            <a:picLocks noChangeAspect="1"/>
          </p:cNvPicPr>
          <p:nvPr/>
        </p:nvPicPr>
        <p:blipFill>
          <a:blip r:embed="rId4"/>
          <a:stretch>
            <a:fillRect/>
          </a:stretch>
        </p:blipFill>
        <p:spPr>
          <a:xfrm>
            <a:off x="8451283" y="285841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4122" y="1309202"/>
            <a:ext cx="197009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gusty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4511630"/>
            <a:ext cx="621593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Gusty winds are very strong and irregular.</a:t>
            </a:r>
          </a:p>
        </p:txBody>
      </p:sp>
      <p:sp>
        <p:nvSpPr>
          <p:cNvPr id="155" name="The was a tear in Freddie’s new school jumper."/>
          <p:cNvSpPr txBox="1"/>
          <p:nvPr/>
        </p:nvSpPr>
        <p:spPr>
          <a:xfrm>
            <a:off x="5112" y="65614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weather had become </a:t>
            </a:r>
            <a:r>
              <a:rPr lang="en-GB" sz="4000" b="1" dirty="0">
                <a:latin typeface="Gill Sans MT" panose="020B0502020104020203" pitchFamily="34" charset="77"/>
              </a:rPr>
              <a:t>gusty</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(gust-y)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2041349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breezy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stormy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3E727EC8-8BA4-FC77-E692-850B28891959}"/>
              </a:ext>
            </a:extLst>
          </p:cNvPr>
          <p:cNvPicPr>
            <a:picLocks noChangeAspect="1"/>
          </p:cNvPicPr>
          <p:nvPr/>
        </p:nvPicPr>
        <p:blipFill>
          <a:blip r:embed="rId4"/>
          <a:stretch>
            <a:fillRect/>
          </a:stretch>
        </p:blipFill>
        <p:spPr>
          <a:xfrm>
            <a:off x="8245387" y="283876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27764</TotalTime>
  <Words>1198</Words>
  <Application>Microsoft Macintosh PowerPoint</Application>
  <PresentationFormat>Custom</PresentationFormat>
  <Paragraphs>343</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635</cp:revision>
  <dcterms:modified xsi:type="dcterms:W3CDTF">2024-09-27T07:50:25Z</dcterms:modified>
</cp:coreProperties>
</file>